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dirty="0" err="1" smtClean="0"/>
              <a:t>Управління</a:t>
            </a:r>
            <a:r>
              <a:rPr lang="ru-RU" sz="3600" dirty="0" smtClean="0"/>
              <a:t> проектами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dirty="0" smtClean="0"/>
              <a:t>Метою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формування</a:t>
            </a:r>
            <a:r>
              <a:rPr lang="ru-RU" sz="1200" dirty="0" smtClean="0"/>
              <a:t> у </a:t>
            </a:r>
            <a:r>
              <a:rPr lang="ru-RU" sz="1200" dirty="0" err="1" smtClean="0"/>
              <a:t>майбутніх</a:t>
            </a:r>
            <a:r>
              <a:rPr lang="ru-RU" sz="1200" dirty="0" smtClean="0"/>
              <a:t> </a:t>
            </a:r>
            <a:r>
              <a:rPr lang="ru-RU" sz="1200" dirty="0" err="1" smtClean="0"/>
              <a:t>фахівців</a:t>
            </a:r>
            <a:r>
              <a:rPr lang="ru-RU" sz="1200" dirty="0" smtClean="0"/>
              <a:t> </a:t>
            </a:r>
            <a:r>
              <a:rPr lang="ru-RU" sz="1200" dirty="0" err="1" smtClean="0"/>
              <a:t>належних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умінь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навичок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універсального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інструментарію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розробки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універсальних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проектів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досягнення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ефективного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функціонування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</a:t>
            </a:r>
            <a:r>
              <a:rPr lang="ru-RU" sz="1200" dirty="0" smtClean="0"/>
              <a:t>.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Основними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завданнями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дисципліни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забезпечення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науковометодичного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підґрунтя</a:t>
            </a:r>
            <a:r>
              <a:rPr lang="ru-RU" sz="1400" dirty="0" smtClean="0"/>
              <a:t> </a:t>
            </a:r>
            <a:r>
              <a:rPr lang="ru-RU" sz="1400" dirty="0" err="1" smtClean="0"/>
              <a:t>опанування</a:t>
            </a:r>
            <a:r>
              <a:rPr lang="ru-RU" sz="1400" dirty="0" smtClean="0"/>
              <a:t> студентами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інструментів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проектами в </a:t>
            </a:r>
            <a:r>
              <a:rPr lang="ru-RU" sz="1400" dirty="0" err="1" smtClean="0"/>
              <a:t>організаціях</a:t>
            </a:r>
            <a:r>
              <a:rPr lang="ru-RU" sz="1400" dirty="0" smtClean="0"/>
              <a:t>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200" dirty="0" smtClean="0"/>
              <a:t>Тема 1. </a:t>
            </a:r>
            <a:r>
              <a:rPr lang="ru-RU" sz="1200" dirty="0" err="1" smtClean="0"/>
              <a:t>Концепція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загальна</a:t>
            </a:r>
            <a:r>
              <a:rPr lang="ru-RU" sz="1200" dirty="0" smtClean="0"/>
              <a:t> характеристика «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проектами». </a:t>
            </a:r>
          </a:p>
          <a:p>
            <a:r>
              <a:rPr lang="ru-RU" sz="1200" dirty="0" smtClean="0"/>
              <a:t>Тема 2. </a:t>
            </a:r>
            <a:r>
              <a:rPr lang="ru-RU" sz="1200" dirty="0" err="1" smtClean="0"/>
              <a:t>Основи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</a:p>
          <a:p>
            <a:r>
              <a:rPr lang="ru-RU" sz="1200" dirty="0" smtClean="0"/>
              <a:t>Тема 3. </a:t>
            </a:r>
            <a:r>
              <a:rPr lang="ru-RU" sz="1200" dirty="0" err="1" smtClean="0"/>
              <a:t>Техніко-економічне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обґрунтування</a:t>
            </a:r>
            <a:r>
              <a:rPr lang="ru-RU" sz="1200" dirty="0" smtClean="0"/>
              <a:t> проекту.</a:t>
            </a:r>
          </a:p>
          <a:p>
            <a:r>
              <a:rPr lang="ru-RU" sz="1200" dirty="0" smtClean="0"/>
              <a:t> Тема 4. </a:t>
            </a:r>
            <a:r>
              <a:rPr lang="ru-RU" sz="1200" dirty="0" err="1" smtClean="0"/>
              <a:t>Бізнес-план</a:t>
            </a:r>
            <a:r>
              <a:rPr lang="ru-RU" sz="1200" dirty="0" smtClean="0"/>
              <a:t> проекту. </a:t>
            </a:r>
          </a:p>
          <a:p>
            <a:r>
              <a:rPr lang="ru-RU" sz="1200" dirty="0" smtClean="0"/>
              <a:t>Тема 5. </a:t>
            </a:r>
            <a:r>
              <a:rPr lang="ru-RU" sz="1200" dirty="0" err="1" smtClean="0"/>
              <a:t>Організаційні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структури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</a:p>
          <a:p>
            <a:r>
              <a:rPr lang="ru-RU" sz="1200" dirty="0" smtClean="0"/>
              <a:t>Тема 6. </a:t>
            </a:r>
            <a:r>
              <a:rPr lang="ru-RU" sz="1200" dirty="0" err="1" smtClean="0"/>
              <a:t>Організація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офісу</a:t>
            </a:r>
            <a:r>
              <a:rPr lang="ru-RU" sz="1200" dirty="0" smtClean="0"/>
              <a:t> проекту</a:t>
            </a:r>
          </a:p>
          <a:p>
            <a:r>
              <a:rPr lang="ru-RU" sz="1200" dirty="0" smtClean="0"/>
              <a:t>Тема 7. </a:t>
            </a:r>
            <a:r>
              <a:rPr lang="ru-RU" sz="1200" dirty="0" err="1" smtClean="0"/>
              <a:t>Проектне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фінансування</a:t>
            </a:r>
            <a:r>
              <a:rPr lang="ru-RU" sz="1200" dirty="0" smtClean="0"/>
              <a:t>. </a:t>
            </a:r>
          </a:p>
          <a:p>
            <a:r>
              <a:rPr lang="ru-RU" sz="1200" dirty="0" smtClean="0"/>
              <a:t>Тема 8. Маркетинг проекту. </a:t>
            </a:r>
          </a:p>
          <a:p>
            <a:r>
              <a:rPr lang="ru-RU" sz="1200" dirty="0" smtClean="0"/>
              <a:t>Тема 9. </a:t>
            </a:r>
            <a:r>
              <a:rPr lang="ru-RU" sz="1200" dirty="0" err="1" smtClean="0"/>
              <a:t>Експертиза</a:t>
            </a:r>
            <a:r>
              <a:rPr lang="ru-RU" sz="1200" dirty="0" smtClean="0"/>
              <a:t> проекту. </a:t>
            </a:r>
          </a:p>
          <a:p>
            <a:r>
              <a:rPr lang="ru-RU" sz="1200" dirty="0" smtClean="0"/>
              <a:t>Тема 10. </a:t>
            </a:r>
            <a:r>
              <a:rPr lang="ru-RU" sz="1200" dirty="0" err="1" smtClean="0"/>
              <a:t>Правова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регламентація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процедури</a:t>
            </a:r>
            <a:r>
              <a:rPr lang="ru-RU" sz="1200" dirty="0" smtClean="0"/>
              <a:t> </a:t>
            </a:r>
            <a:r>
              <a:rPr lang="ru-RU" sz="1200" dirty="0" err="1" smtClean="0"/>
              <a:t>укладання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договорів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проектів</a:t>
            </a:r>
            <a:r>
              <a:rPr lang="ru-RU" sz="1200" dirty="0" smtClean="0"/>
              <a:t>. </a:t>
            </a:r>
          </a:p>
          <a:p>
            <a:r>
              <a:rPr lang="ru-RU" sz="1200" dirty="0" smtClean="0"/>
              <a:t>Тема 11. </a:t>
            </a:r>
            <a:r>
              <a:rPr lang="ru-RU" sz="1200" dirty="0" err="1" smtClean="0"/>
              <a:t>Функції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</a:p>
          <a:p>
            <a:r>
              <a:rPr lang="ru-RU" sz="1200" dirty="0" smtClean="0"/>
              <a:t>Тема 12.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якістю</a:t>
            </a:r>
            <a:r>
              <a:rPr lang="ru-RU" sz="1200" dirty="0" smtClean="0"/>
              <a:t> проекту. </a:t>
            </a:r>
          </a:p>
          <a:p>
            <a:r>
              <a:rPr lang="ru-RU" sz="1200" dirty="0" smtClean="0"/>
              <a:t>Тема 13.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роботами за проектом. </a:t>
            </a:r>
          </a:p>
          <a:p>
            <a:r>
              <a:rPr lang="ru-RU" sz="1200" dirty="0" smtClean="0"/>
              <a:t>Тема 14.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ресурсами проекту. </a:t>
            </a:r>
          </a:p>
          <a:p>
            <a:r>
              <a:rPr lang="ru-RU" sz="1200" dirty="0" smtClean="0"/>
              <a:t>Тема 15.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командою проекту. </a:t>
            </a:r>
          </a:p>
          <a:p>
            <a:r>
              <a:rPr lang="ru-RU" sz="1200" dirty="0" smtClean="0"/>
              <a:t>Тема 16.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ризиками</a:t>
            </a:r>
            <a:r>
              <a:rPr lang="ru-RU" sz="1200" dirty="0" smtClean="0"/>
              <a:t>. </a:t>
            </a:r>
          </a:p>
          <a:p>
            <a:r>
              <a:rPr lang="ru-RU" sz="1200" dirty="0" smtClean="0"/>
              <a:t>Тема 17.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комунікаціями</a:t>
            </a:r>
            <a:r>
              <a:rPr lang="ru-RU" sz="1200" dirty="0" smtClean="0"/>
              <a:t> проекту.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smtClean="0"/>
              <a:t>1.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 Л. П.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Л. П.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, О. А. </a:t>
            </a:r>
            <a:r>
              <a:rPr lang="ru-RU" sz="1200" dirty="0" err="1" smtClean="0"/>
              <a:t>Загородніх</a:t>
            </a:r>
            <a:r>
              <a:rPr lang="ru-RU" sz="1200" dirty="0" smtClean="0"/>
              <a:t>, В. В. </a:t>
            </a:r>
            <a:r>
              <a:rPr lang="ru-RU" sz="1200" dirty="0" err="1" smtClean="0"/>
              <a:t>Ліщинська</a:t>
            </a:r>
            <a:r>
              <a:rPr lang="ru-RU" sz="1200" dirty="0" smtClean="0"/>
              <a:t>. – К. : КНЕУ, 2003. – 231 с. </a:t>
            </a:r>
          </a:p>
          <a:p>
            <a:pPr lvl="0"/>
            <a:r>
              <a:rPr lang="ru-RU" sz="1200" dirty="0" smtClean="0"/>
              <a:t>2. Гонтарева І. В.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І. В. Гонтарева ; </a:t>
            </a:r>
            <a:r>
              <a:rPr lang="ru-RU" sz="1200" dirty="0" err="1" smtClean="0"/>
              <a:t>Харк</a:t>
            </a:r>
            <a:r>
              <a:rPr lang="ru-RU" sz="1200" dirty="0" smtClean="0"/>
              <a:t>. </a:t>
            </a:r>
            <a:r>
              <a:rPr lang="ru-RU" sz="1200" dirty="0" err="1" smtClean="0"/>
              <a:t>нац</a:t>
            </a:r>
            <a:r>
              <a:rPr lang="ru-RU" sz="1200" dirty="0" smtClean="0"/>
              <a:t>. </a:t>
            </a:r>
            <a:r>
              <a:rPr lang="ru-RU" sz="1200" dirty="0" err="1" smtClean="0"/>
              <a:t>екон</a:t>
            </a:r>
            <a:r>
              <a:rPr lang="ru-RU" sz="1200" dirty="0" smtClean="0"/>
              <a:t>. ун-т. – Х. : </a:t>
            </a:r>
            <a:r>
              <a:rPr lang="ru-RU" sz="1200" dirty="0" err="1" smtClean="0"/>
              <a:t>Вид-во</a:t>
            </a:r>
            <a:r>
              <a:rPr lang="ru-RU" sz="1200" dirty="0" smtClean="0"/>
              <a:t> ХНЕУ, 2011. – 444 с. </a:t>
            </a:r>
          </a:p>
          <a:p>
            <a:pPr lvl="0"/>
            <a:r>
              <a:rPr lang="ru-RU" sz="1200" dirty="0" smtClean="0"/>
              <a:t>3. </a:t>
            </a:r>
            <a:r>
              <a:rPr lang="ru-RU" sz="1200" dirty="0" err="1" smtClean="0"/>
              <a:t>Гудзь</a:t>
            </a:r>
            <a:r>
              <a:rPr lang="ru-RU" sz="1200" dirty="0" smtClean="0"/>
              <a:t> О. Є. </a:t>
            </a:r>
            <a:r>
              <a:rPr lang="ru-RU" sz="1200" dirty="0" err="1" smtClean="0"/>
              <a:t>Мистецтво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бізнесу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бізнесовими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О. Є. </a:t>
            </a:r>
            <a:r>
              <a:rPr lang="ru-RU" sz="1200" dirty="0" err="1" smtClean="0"/>
              <a:t>Гудзь</a:t>
            </a:r>
            <a:r>
              <a:rPr lang="ru-RU" sz="1200" dirty="0" smtClean="0"/>
              <a:t>, В. С. Рубцов. – К. : Планета людей, 2006. – 159 с. </a:t>
            </a:r>
          </a:p>
          <a:p>
            <a:pPr lvl="0"/>
            <a:r>
              <a:rPr lang="ru-RU" sz="1200" dirty="0" smtClean="0"/>
              <a:t>4. </a:t>
            </a:r>
            <a:r>
              <a:rPr lang="ru-RU" sz="1200" dirty="0" err="1" smtClean="0"/>
              <a:t>Кобиляцький</a:t>
            </a:r>
            <a:r>
              <a:rPr lang="ru-RU" sz="1200" dirty="0" smtClean="0"/>
              <a:t> Л.С.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Л. С. </a:t>
            </a:r>
            <a:r>
              <a:rPr lang="ru-RU" sz="1200" dirty="0" err="1" smtClean="0"/>
              <a:t>Кобиляцький</a:t>
            </a:r>
            <a:r>
              <a:rPr lang="ru-RU" sz="1200" dirty="0" smtClean="0"/>
              <a:t> – К. : МАУП, 2002. – 200 с. </a:t>
            </a:r>
          </a:p>
          <a:p>
            <a:pPr lvl="0"/>
            <a:r>
              <a:rPr lang="ru-RU" sz="1200" dirty="0" smtClean="0"/>
              <a:t>5. </a:t>
            </a:r>
            <a:r>
              <a:rPr lang="ru-RU" sz="1200" dirty="0" err="1" smtClean="0"/>
              <a:t>Ноздріна</a:t>
            </a:r>
            <a:r>
              <a:rPr lang="ru-RU" sz="1200" dirty="0" smtClean="0"/>
              <a:t> Л. В.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Л. В. </a:t>
            </a:r>
            <a:r>
              <a:rPr lang="ru-RU" sz="1200" dirty="0" err="1" smtClean="0"/>
              <a:t>Ноздріна</a:t>
            </a:r>
            <a:r>
              <a:rPr lang="ru-RU" sz="1200" dirty="0" smtClean="0"/>
              <a:t>, В. І. </a:t>
            </a:r>
            <a:r>
              <a:rPr lang="ru-RU" sz="1200" dirty="0" err="1" smtClean="0"/>
              <a:t>Ящук</a:t>
            </a:r>
            <a:r>
              <a:rPr lang="ru-RU" sz="1200" dirty="0" smtClean="0"/>
              <a:t>, О. І. </a:t>
            </a:r>
            <a:r>
              <a:rPr lang="ru-RU" sz="1200" dirty="0" err="1" smtClean="0"/>
              <a:t>Полотай</a:t>
            </a:r>
            <a:r>
              <a:rPr lang="ru-RU" sz="1200" dirty="0" smtClean="0"/>
              <a:t> ; за </a:t>
            </a:r>
            <a:r>
              <a:rPr lang="ru-RU" sz="1200" dirty="0" err="1" smtClean="0"/>
              <a:t>заг</a:t>
            </a:r>
            <a:r>
              <a:rPr lang="ru-RU" sz="1200" dirty="0" smtClean="0"/>
              <a:t>. ред. Л. В. </a:t>
            </a:r>
            <a:r>
              <a:rPr lang="ru-RU" sz="1200" dirty="0" err="1" smtClean="0"/>
              <a:t>Ноздріної</a:t>
            </a:r>
            <a:r>
              <a:rPr lang="ru-RU" sz="1200" dirty="0" smtClean="0"/>
              <a:t>. – К. : ЦНЛ, 2010. – 432 с. </a:t>
            </a:r>
          </a:p>
          <a:p>
            <a:pPr lvl="0"/>
            <a:r>
              <a:rPr lang="ru-RU" sz="1200" dirty="0" smtClean="0"/>
              <a:t>6. </a:t>
            </a:r>
            <a:r>
              <a:rPr lang="ru-RU" sz="1200" dirty="0" err="1" smtClean="0"/>
              <a:t>Проектний</a:t>
            </a:r>
            <a:r>
              <a:rPr lang="ru-RU" sz="1200" dirty="0" smtClean="0"/>
              <a:t> менеджмент : просто про складне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В. А. Верба, Л. П.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, О. М. </a:t>
            </a:r>
            <a:r>
              <a:rPr lang="ru-RU" sz="1200" dirty="0" err="1" smtClean="0"/>
              <a:t>Гребешкова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</a:t>
            </a:r>
            <a:r>
              <a:rPr lang="ru-RU" sz="1200" dirty="0" smtClean="0"/>
              <a:t>. ; за </a:t>
            </a:r>
            <a:r>
              <a:rPr lang="ru-RU" sz="1200" dirty="0" err="1" smtClean="0"/>
              <a:t>заг</a:t>
            </a:r>
            <a:r>
              <a:rPr lang="ru-RU" sz="1200" dirty="0" smtClean="0"/>
              <a:t>. ред. В. А. </a:t>
            </a:r>
            <a:r>
              <a:rPr lang="ru-RU" sz="1200" dirty="0" err="1" smtClean="0"/>
              <a:t>Верби</a:t>
            </a:r>
            <a:r>
              <a:rPr lang="ru-RU" sz="1200" dirty="0" smtClean="0"/>
              <a:t>. – К. : КНЕУ, 2009. – 299 с.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462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Monotype Corsiva</vt:lpstr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Презентация PowerPoint</vt:lpstr>
      <vt:lpstr>Інформаційний обсяг навчальної дисципліни 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Користувач Windows</cp:lastModifiedBy>
  <cp:revision>56</cp:revision>
  <dcterms:created xsi:type="dcterms:W3CDTF">2017-06-04T12:24:27Z</dcterms:created>
  <dcterms:modified xsi:type="dcterms:W3CDTF">2020-08-14T07:30:42Z</dcterms:modified>
</cp:coreProperties>
</file>